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12192000"/>
  <p:notesSz cx="6858000" cy="9144000"/>
  <p:embeddedFontLst>
    <p:embeddedFont>
      <p:font typeface="Urbanist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Urbanist-bold.fntdata"/><Relationship Id="rId14" Type="http://schemas.openxmlformats.org/officeDocument/2006/relationships/font" Target="fonts/Urbanist-regular.fntdata"/><Relationship Id="rId17" Type="http://schemas.openxmlformats.org/officeDocument/2006/relationships/font" Target="fonts/Urbanist-boldItalic.fntdata"/><Relationship Id="rId16" Type="http://schemas.openxmlformats.org/officeDocument/2006/relationships/font" Target="fonts/Urbanist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d4cc381a83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g3d4cc381a83_0_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d4cc381a83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g3d4cc381a83_0_1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Relationship Id="rId4" Type="http://schemas.openxmlformats.org/officeDocument/2006/relationships/image" Target="../media/image2.png"/><Relationship Id="rId5" Type="http://schemas.openxmlformats.org/officeDocument/2006/relationships/image" Target="../media/image13.png"/><Relationship Id="rId6" Type="http://schemas.openxmlformats.org/officeDocument/2006/relationships/image" Target="../media/image12.png"/><Relationship Id="rId7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Relationship Id="rId4" Type="http://schemas.openxmlformats.org/officeDocument/2006/relationships/image" Target="../media/image3.png"/><Relationship Id="rId5" Type="http://schemas.openxmlformats.org/officeDocument/2006/relationships/image" Target="../media/image6.png"/><Relationship Id="rId6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Relationship Id="rId4" Type="http://schemas.openxmlformats.org/officeDocument/2006/relationships/image" Target="../media/image11.png"/><Relationship Id="rId5" Type="http://schemas.openxmlformats.org/officeDocument/2006/relationships/image" Target="../media/image1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0F14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193425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/>
          <p:nvPr/>
        </p:nvSpPr>
        <p:spPr>
          <a:xfrm>
            <a:off x="295200" y="2944197"/>
            <a:ext cx="116016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300">
                <a:solidFill>
                  <a:srgbClr val="F8FAFC"/>
                </a:solidFill>
                <a:latin typeface="Urbanist"/>
                <a:ea typeface="Urbanist"/>
                <a:cs typeface="Urbanist"/>
                <a:sym typeface="Urbanist"/>
              </a:rPr>
              <a:t>Exploring </a:t>
            </a:r>
            <a:r>
              <a:rPr b="1" i="0" lang="en-US" sz="6300" u="none" cap="none" strike="noStrike">
                <a:solidFill>
                  <a:srgbClr val="F8FAFC"/>
                </a:solidFill>
                <a:latin typeface="Urbanist"/>
                <a:ea typeface="Urbanist"/>
                <a:cs typeface="Urbanist"/>
                <a:sym typeface="Urbanist"/>
              </a:rPr>
              <a:t>Codex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0F14"/>
        </a:solid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90" name="Google Shape;90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4"/>
          <p:cNvSpPr/>
          <p:nvPr/>
        </p:nvSpPr>
        <p:spPr>
          <a:xfrm>
            <a:off x="5619750" y="2634555"/>
            <a:ext cx="952500" cy="5715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295275" y="2977455"/>
            <a:ext cx="11601450" cy="8191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F8FAFC"/>
                </a:solidFill>
                <a:latin typeface="Urbanist"/>
                <a:ea typeface="Urbanist"/>
                <a:cs typeface="Urbanist"/>
                <a:sym typeface="Urbanist"/>
              </a:rPr>
              <a:t>Part 1: Live Demonstration</a:t>
            </a:r>
            <a:endParaRPr/>
          </a:p>
        </p:txBody>
      </p:sp>
      <p:sp>
        <p:nvSpPr>
          <p:cNvPr id="93" name="Google Shape;93;p14"/>
          <p:cNvSpPr txBox="1"/>
          <p:nvPr/>
        </p:nvSpPr>
        <p:spPr>
          <a:xfrm>
            <a:off x="571500" y="4006155"/>
            <a:ext cx="110490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0F14"/>
        </a:soli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98" name="Google Shape;98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81750" y="2009775"/>
            <a:ext cx="5238750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5"/>
          <p:cNvSpPr txBox="1"/>
          <p:nvPr/>
        </p:nvSpPr>
        <p:spPr>
          <a:xfrm>
            <a:off x="487425" y="4036350"/>
            <a:ext cx="5238900" cy="16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50">
                <a:solidFill>
                  <a:srgbClr val="6EE7B7"/>
                </a:solidFill>
                <a:latin typeface="Urbanist"/>
                <a:ea typeface="Urbanist"/>
                <a:cs typeface="Urbanist"/>
                <a:sym typeface="Urbanist"/>
              </a:rPr>
              <a:t>Visual Studio Code + Flutter + Codex = Simple App Creation</a:t>
            </a:r>
            <a:endParaRPr b="1" sz="1650">
              <a:solidFill>
                <a:srgbClr val="6EE7B7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50">
              <a:solidFill>
                <a:srgbClr val="6EE7B7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50">
                <a:solidFill>
                  <a:srgbClr val="6EE7B7"/>
                </a:solidFill>
                <a:latin typeface="Urbanist"/>
                <a:ea typeface="Urbanist"/>
                <a:cs typeface="Urbanist"/>
                <a:sym typeface="Urbanist"/>
              </a:rPr>
              <a:t>The Goal: </a:t>
            </a:r>
            <a:r>
              <a:rPr b="1" lang="en-US" sz="1650">
                <a:solidFill>
                  <a:schemeClr val="lt1"/>
                </a:solidFill>
                <a:latin typeface="Urbanist"/>
                <a:ea typeface="Urbanist"/>
                <a:cs typeface="Urbanist"/>
                <a:sym typeface="Urbanist"/>
              </a:rPr>
              <a:t>If you can, provide an idea for a simple app that we can use to showcase the usecase of codex</a:t>
            </a:r>
            <a:endParaRPr>
              <a:solidFill>
                <a:schemeClr val="lt1"/>
              </a:solidFill>
            </a:endParaRPr>
          </a:p>
        </p:txBody>
      </p:sp>
      <p:pic>
        <p:nvPicPr>
          <p:cNvPr descr="image.png" id="100" name="Google Shape;100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84288" y="2232113"/>
            <a:ext cx="4633674" cy="336532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5"/>
          <p:cNvSpPr txBox="1"/>
          <p:nvPr/>
        </p:nvSpPr>
        <p:spPr>
          <a:xfrm>
            <a:off x="571500" y="571500"/>
            <a:ext cx="116016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900">
                <a:solidFill>
                  <a:srgbClr val="6EE7B7"/>
                </a:solidFill>
                <a:latin typeface="Urbanist"/>
                <a:ea typeface="Urbanist"/>
                <a:cs typeface="Urbanist"/>
                <a:sym typeface="Urbanist"/>
              </a:rPr>
              <a:t>My Approach</a:t>
            </a:r>
            <a:endParaRPr/>
          </a:p>
        </p:txBody>
      </p:sp>
      <p:pic>
        <p:nvPicPr>
          <p:cNvPr id="102" name="Google Shape;102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0075" y="1614738"/>
            <a:ext cx="1577024" cy="1577024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5"/>
          <p:cNvSpPr txBox="1"/>
          <p:nvPr/>
        </p:nvSpPr>
        <p:spPr>
          <a:xfrm>
            <a:off x="2011375" y="2064700"/>
            <a:ext cx="92130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Char char="+"/>
            </a:pPr>
            <a:r>
              <a:rPr lang="en-US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+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4" name="Google Shape;104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327450" y="1536675"/>
            <a:ext cx="1577025" cy="1577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161300" y="1614742"/>
            <a:ext cx="1577026" cy="15770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0F14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10" name="Google Shape;110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6"/>
          <p:cNvSpPr/>
          <p:nvPr/>
        </p:nvSpPr>
        <p:spPr>
          <a:xfrm>
            <a:off x="5619750" y="2634555"/>
            <a:ext cx="952500" cy="5715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6"/>
          <p:cNvSpPr txBox="1"/>
          <p:nvPr/>
        </p:nvSpPr>
        <p:spPr>
          <a:xfrm>
            <a:off x="295275" y="2977455"/>
            <a:ext cx="11601450" cy="8191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F8FAFC"/>
                </a:solidFill>
                <a:latin typeface="Urbanist"/>
                <a:ea typeface="Urbanist"/>
                <a:cs typeface="Urbanist"/>
                <a:sym typeface="Urbanist"/>
              </a:rPr>
              <a:t>Part 2: The Modular Paradigm</a:t>
            </a:r>
            <a:endParaRPr/>
          </a:p>
        </p:txBody>
      </p:sp>
      <p:sp>
        <p:nvSpPr>
          <p:cNvPr id="113" name="Google Shape;113;p16"/>
          <p:cNvSpPr txBox="1"/>
          <p:nvPr/>
        </p:nvSpPr>
        <p:spPr>
          <a:xfrm>
            <a:off x="571500" y="4006155"/>
            <a:ext cx="11049000" cy="2933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Why we should treat AI as an 'Import' package, not a replacement for logic.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0F14"/>
        </a:soli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18" name="Google Shape;118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4825" y="524275"/>
            <a:ext cx="2711400" cy="28985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9" name="Google Shape;119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4751" y="3777863"/>
            <a:ext cx="2711400" cy="2898577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7"/>
          <p:cNvSpPr txBox="1"/>
          <p:nvPr/>
        </p:nvSpPr>
        <p:spPr>
          <a:xfrm>
            <a:off x="435428" y="1095661"/>
            <a:ext cx="2210100" cy="2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30" u="none" cap="none" strike="noStrike">
                <a:solidFill>
                  <a:srgbClr val="F8FAFC"/>
                </a:solidFill>
                <a:latin typeface="Urbanist"/>
                <a:ea typeface="Urbanist"/>
                <a:cs typeface="Urbanist"/>
                <a:sym typeface="Urbanist"/>
              </a:rPr>
              <a:t>Atomic Specificity</a:t>
            </a:r>
            <a:endParaRPr sz="1087"/>
          </a:p>
        </p:txBody>
      </p:sp>
      <p:sp>
        <p:nvSpPr>
          <p:cNvPr id="121" name="Google Shape;121;p17"/>
          <p:cNvSpPr txBox="1"/>
          <p:nvPr/>
        </p:nvSpPr>
        <p:spPr>
          <a:xfrm>
            <a:off x="488055" y="1509761"/>
            <a:ext cx="2104800" cy="13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81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Use Codex to generate tiny, specific functions (modules) rather than entire applications. Keep it controlled.</a:t>
            </a:r>
            <a:endParaRPr sz="1087"/>
          </a:p>
        </p:txBody>
      </p:sp>
      <p:sp>
        <p:nvSpPr>
          <p:cNvPr id="122" name="Google Shape;122;p17"/>
          <p:cNvSpPr txBox="1"/>
          <p:nvPr/>
        </p:nvSpPr>
        <p:spPr>
          <a:xfrm>
            <a:off x="435430" y="4162343"/>
            <a:ext cx="2210100" cy="2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30" u="none" cap="none" strike="noStrike">
                <a:solidFill>
                  <a:srgbClr val="F8FAFC"/>
                </a:solidFill>
                <a:latin typeface="Urbanist"/>
                <a:ea typeface="Urbanist"/>
                <a:cs typeface="Urbanist"/>
                <a:sym typeface="Urbanist"/>
              </a:rPr>
              <a:t>Abstraction</a:t>
            </a:r>
            <a:endParaRPr sz="1087"/>
          </a:p>
        </p:txBody>
      </p:sp>
      <p:sp>
        <p:nvSpPr>
          <p:cNvPr id="123" name="Google Shape;123;p17"/>
          <p:cNvSpPr txBox="1"/>
          <p:nvPr/>
        </p:nvSpPr>
        <p:spPr>
          <a:xfrm>
            <a:off x="488056" y="4576446"/>
            <a:ext cx="2104800" cy="13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81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Hide the complexity of boilerplate. Focus your human energy on high-level architecture and business logic.</a:t>
            </a:r>
            <a:endParaRPr sz="1087"/>
          </a:p>
        </p:txBody>
      </p:sp>
      <p:pic>
        <p:nvPicPr>
          <p:cNvPr descr="image.png" id="124" name="Google Shape;124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363047" y="548459"/>
            <a:ext cx="354942" cy="3549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5" name="Google Shape;125;p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363049" y="3615136"/>
            <a:ext cx="354942" cy="354945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17"/>
          <p:cNvSpPr txBox="1"/>
          <p:nvPr/>
        </p:nvSpPr>
        <p:spPr>
          <a:xfrm>
            <a:off x="3092800" y="132200"/>
            <a:ext cx="116016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900" u="none" cap="none" strike="noStrike">
                <a:solidFill>
                  <a:srgbClr val="6EE7B7"/>
                </a:solidFill>
                <a:latin typeface="Urbanist"/>
                <a:ea typeface="Urbanist"/>
                <a:cs typeface="Urbanist"/>
                <a:sym typeface="Urbanist"/>
              </a:rPr>
              <a:t>AI as a Production Module</a:t>
            </a:r>
            <a:endParaRPr/>
          </a:p>
        </p:txBody>
      </p:sp>
      <p:sp>
        <p:nvSpPr>
          <p:cNvPr id="127" name="Google Shape;127;p17"/>
          <p:cNvSpPr txBox="1"/>
          <p:nvPr/>
        </p:nvSpPr>
        <p:spPr>
          <a:xfrm>
            <a:off x="3572875" y="1095650"/>
            <a:ext cx="8175000" cy="538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rgbClr val="6EE7B7"/>
                </a:solidFill>
                <a:latin typeface="Calibri"/>
                <a:ea typeface="Calibri"/>
                <a:cs typeface="Calibri"/>
                <a:sym typeface="Calibri"/>
              </a:rPr>
              <a:t>import java.util.Scanner;</a:t>
            </a:r>
            <a:r>
              <a:rPr lang="en-US"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// Import the Scanner class</a:t>
            </a:r>
            <a:endParaRPr sz="2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class Main {</a:t>
            </a:r>
            <a:endParaRPr sz="2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public static void main(String[] args) {</a:t>
            </a:r>
            <a:endParaRPr sz="2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en-US" sz="2600">
                <a:solidFill>
                  <a:srgbClr val="6EE7B7"/>
                </a:solidFill>
                <a:latin typeface="Calibri"/>
                <a:ea typeface="Calibri"/>
                <a:cs typeface="Calibri"/>
                <a:sym typeface="Calibri"/>
              </a:rPr>
              <a:t>Scanner myObj = new Scanner(System.in);  // Create a Scanner object</a:t>
            </a:r>
            <a:endParaRPr sz="2600">
              <a:solidFill>
                <a:srgbClr val="6EE7B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System.out.println("Enter username");</a:t>
            </a:r>
            <a:endParaRPr sz="2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String userName = myObj.nextLine();  // Read user input</a:t>
            </a:r>
            <a:endParaRPr sz="2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System.out.println("Username is: " + userName);  // Output user input</a:t>
            </a:r>
            <a:endParaRPr sz="2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}</a:t>
            </a:r>
            <a:endParaRPr sz="2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 sz="2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0F14"/>
        </a:solid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32" name="Google Shape;132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763000" y="2943969"/>
            <a:ext cx="2857500" cy="1903362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18"/>
          <p:cNvSpPr txBox="1"/>
          <p:nvPr/>
        </p:nvSpPr>
        <p:spPr>
          <a:xfrm>
            <a:off x="1143000" y="2831175"/>
            <a:ext cx="6953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6EE7B7"/>
                </a:solidFill>
                <a:latin typeface="Urbanist"/>
                <a:ea typeface="Urbanist"/>
                <a:cs typeface="Urbanist"/>
                <a:sym typeface="Urbanist"/>
              </a:rPr>
              <a:t>License Compliance:</a:t>
            </a:r>
            <a:r>
              <a:rPr b="0" i="0" lang="en-US" sz="1650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 Generated code may inadvertently mimic copy-left licensed code (GPL) without proper attribution.</a:t>
            </a:r>
            <a:endParaRPr/>
          </a:p>
        </p:txBody>
      </p:sp>
      <p:sp>
        <p:nvSpPr>
          <p:cNvPr id="134" name="Google Shape;134;p18"/>
          <p:cNvSpPr txBox="1"/>
          <p:nvPr/>
        </p:nvSpPr>
        <p:spPr>
          <a:xfrm>
            <a:off x="1143000" y="3655980"/>
            <a:ext cx="6953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6EE7B7"/>
                </a:solidFill>
                <a:latin typeface="Urbanist"/>
                <a:ea typeface="Urbanist"/>
                <a:cs typeface="Urbanist"/>
                <a:sym typeface="Urbanist"/>
              </a:rPr>
              <a:t>Lack of Context:</a:t>
            </a:r>
            <a:r>
              <a:rPr b="0" i="0" lang="en-US" sz="1650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 It sees the line, but not always the whole project architecture.</a:t>
            </a:r>
            <a:endParaRPr/>
          </a:p>
        </p:txBody>
      </p:sp>
      <p:pic>
        <p:nvPicPr>
          <p:cNvPr descr="image.png" id="135" name="Google Shape;135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6750" y="2874037"/>
            <a:ext cx="266700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6" name="Google Shape;136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66750" y="3698842"/>
            <a:ext cx="266700" cy="276225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18"/>
          <p:cNvSpPr txBox="1"/>
          <p:nvPr/>
        </p:nvSpPr>
        <p:spPr>
          <a:xfrm>
            <a:off x="571500" y="571500"/>
            <a:ext cx="11601450" cy="590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900" u="none" cap="none" strike="noStrike">
                <a:solidFill>
                  <a:srgbClr val="6EE7B7"/>
                </a:solidFill>
                <a:latin typeface="Urbanist"/>
                <a:ea typeface="Urbanist"/>
                <a:cs typeface="Urbanist"/>
                <a:sym typeface="Urbanist"/>
              </a:rPr>
              <a:t>Critical Drawbacks to Watch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0F14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42" name="Google Shape;142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19"/>
          <p:cNvSpPr/>
          <p:nvPr/>
        </p:nvSpPr>
        <p:spPr>
          <a:xfrm>
            <a:off x="5619750" y="2634555"/>
            <a:ext cx="952500" cy="573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9"/>
          <p:cNvSpPr txBox="1"/>
          <p:nvPr/>
        </p:nvSpPr>
        <p:spPr>
          <a:xfrm>
            <a:off x="295275" y="2977455"/>
            <a:ext cx="11601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rgbClr val="F8FAFC"/>
                </a:solidFill>
                <a:latin typeface="Urbanist"/>
                <a:ea typeface="Urbanist"/>
                <a:cs typeface="Urbanist"/>
                <a:sym typeface="Urbanist"/>
              </a:rPr>
              <a:t>Let’s check back on our app!</a:t>
            </a:r>
            <a:endParaRPr/>
          </a:p>
        </p:txBody>
      </p:sp>
      <p:sp>
        <p:nvSpPr>
          <p:cNvPr id="145" name="Google Shape;145;p19"/>
          <p:cNvSpPr txBox="1"/>
          <p:nvPr/>
        </p:nvSpPr>
        <p:spPr>
          <a:xfrm>
            <a:off x="571500" y="4006155"/>
            <a:ext cx="110490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0F14"/>
        </a:soli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50" name="Google Shape;150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0"/>
          <p:cNvSpPr/>
          <p:nvPr/>
        </p:nvSpPr>
        <p:spPr>
          <a:xfrm>
            <a:off x="5619750" y="2634555"/>
            <a:ext cx="952500" cy="573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20"/>
          <p:cNvSpPr txBox="1"/>
          <p:nvPr/>
        </p:nvSpPr>
        <p:spPr>
          <a:xfrm>
            <a:off x="295275" y="2977455"/>
            <a:ext cx="11601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rgbClr val="F8FAFC"/>
                </a:solidFill>
                <a:latin typeface="Urbanist"/>
                <a:ea typeface="Urbanist"/>
                <a:cs typeface="Urbanist"/>
                <a:sym typeface="Urbanist"/>
              </a:rPr>
              <a:t>Thank you for listening.</a:t>
            </a:r>
            <a:endParaRPr/>
          </a:p>
        </p:txBody>
      </p:sp>
      <p:sp>
        <p:nvSpPr>
          <p:cNvPr id="153" name="Google Shape;153;p20"/>
          <p:cNvSpPr txBox="1"/>
          <p:nvPr/>
        </p:nvSpPr>
        <p:spPr>
          <a:xfrm>
            <a:off x="571500" y="4006155"/>
            <a:ext cx="110490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